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5" r:id="rId3"/>
    <p:sldId id="386" r:id="rId4"/>
    <p:sldId id="403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331" r:id="rId22"/>
    <p:sldId id="333" r:id="rId23"/>
    <p:sldId id="336" r:id="rId24"/>
    <p:sldId id="337" r:id="rId25"/>
    <p:sldId id="338" r:id="rId26"/>
    <p:sldId id="339" r:id="rId27"/>
    <p:sldId id="330" r:id="rId28"/>
    <p:sldId id="302" r:id="rId29"/>
    <p:sldId id="322" r:id="rId30"/>
    <p:sldId id="350" r:id="rId31"/>
    <p:sldId id="349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414" r:id="rId43"/>
    <p:sldId id="341" r:id="rId44"/>
    <p:sldId id="361" r:id="rId45"/>
    <p:sldId id="362" r:id="rId46"/>
    <p:sldId id="363" r:id="rId47"/>
    <p:sldId id="340" r:id="rId48"/>
    <p:sldId id="305" r:id="rId49"/>
    <p:sldId id="364" r:id="rId50"/>
    <p:sldId id="365" r:id="rId51"/>
    <p:sldId id="367" r:id="rId52"/>
    <p:sldId id="366" r:id="rId53"/>
    <p:sldId id="368" r:id="rId54"/>
    <p:sldId id="321" r:id="rId55"/>
    <p:sldId id="404" r:id="rId56"/>
    <p:sldId id="406" r:id="rId57"/>
    <p:sldId id="405" r:id="rId58"/>
    <p:sldId id="257" r:id="rId59"/>
    <p:sldId id="258" r:id="rId60"/>
    <p:sldId id="312" r:id="rId61"/>
    <p:sldId id="369" r:id="rId62"/>
    <p:sldId id="307" r:id="rId63"/>
    <p:sldId id="370" r:id="rId64"/>
    <p:sldId id="308" r:id="rId65"/>
    <p:sldId id="372" r:id="rId66"/>
    <p:sldId id="309" r:id="rId67"/>
    <p:sldId id="371" r:id="rId68"/>
    <p:sldId id="310" r:id="rId69"/>
    <p:sldId id="311" r:id="rId70"/>
    <p:sldId id="373" r:id="rId71"/>
    <p:sldId id="374" r:id="rId72"/>
    <p:sldId id="259" r:id="rId73"/>
    <p:sldId id="375" r:id="rId74"/>
    <p:sldId id="260" r:id="rId75"/>
    <p:sldId id="313" r:id="rId76"/>
    <p:sldId id="376" r:id="rId77"/>
    <p:sldId id="261" r:id="rId78"/>
    <p:sldId id="314" r:id="rId79"/>
    <p:sldId id="377" r:id="rId80"/>
    <p:sldId id="262" r:id="rId81"/>
    <p:sldId id="378" r:id="rId82"/>
    <p:sldId id="263" r:id="rId83"/>
    <p:sldId id="379" r:id="rId84"/>
    <p:sldId id="264" r:id="rId85"/>
    <p:sldId id="380" r:id="rId86"/>
    <p:sldId id="265" r:id="rId87"/>
    <p:sldId id="381" r:id="rId88"/>
    <p:sldId id="266" r:id="rId89"/>
    <p:sldId id="382" r:id="rId90"/>
    <p:sldId id="267" r:id="rId91"/>
    <p:sldId id="383" r:id="rId92"/>
    <p:sldId id="323" r:id="rId93"/>
    <p:sldId id="407" r:id="rId94"/>
    <p:sldId id="268" r:id="rId95"/>
    <p:sldId id="269" r:id="rId96"/>
    <p:sldId id="270" r:id="rId97"/>
    <p:sldId id="315" r:id="rId98"/>
    <p:sldId id="413" r:id="rId99"/>
    <p:sldId id="271" r:id="rId100"/>
    <p:sldId id="272" r:id="rId101"/>
    <p:sldId id="306" r:id="rId102"/>
    <p:sldId id="324" r:id="rId103"/>
    <p:sldId id="408" r:id="rId104"/>
    <p:sldId id="273" r:id="rId105"/>
    <p:sldId id="274" r:id="rId106"/>
    <p:sldId id="275" r:id="rId107"/>
    <p:sldId id="276" r:id="rId108"/>
    <p:sldId id="325" r:id="rId109"/>
    <p:sldId id="409" r:id="rId110"/>
    <p:sldId id="277" r:id="rId111"/>
    <p:sldId id="278" r:id="rId112"/>
    <p:sldId id="279" r:id="rId113"/>
    <p:sldId id="280" r:id="rId114"/>
    <p:sldId id="326" r:id="rId115"/>
    <p:sldId id="410" r:id="rId116"/>
    <p:sldId id="281" r:id="rId117"/>
    <p:sldId id="282" r:id="rId118"/>
    <p:sldId id="283" r:id="rId119"/>
    <p:sldId id="284" r:id="rId120"/>
    <p:sldId id="327" r:id="rId121"/>
    <p:sldId id="411" r:id="rId122"/>
    <p:sldId id="285" r:id="rId123"/>
    <p:sldId id="316" r:id="rId124"/>
    <p:sldId id="286" r:id="rId125"/>
    <p:sldId id="287" r:id="rId126"/>
    <p:sldId id="288" r:id="rId127"/>
    <p:sldId id="328" r:id="rId128"/>
    <p:sldId id="412" r:id="rId129"/>
    <p:sldId id="289" r:id="rId130"/>
    <p:sldId id="290" r:id="rId131"/>
    <p:sldId id="291" r:id="rId132"/>
    <p:sldId id="292" r:id="rId133"/>
    <p:sldId id="293" r:id="rId134"/>
    <p:sldId id="384" r:id="rId135"/>
    <p:sldId id="294" r:id="rId136"/>
    <p:sldId id="295" r:id="rId137"/>
    <p:sldId id="296" r:id="rId138"/>
    <p:sldId id="385" r:id="rId139"/>
    <p:sldId id="297" r:id="rId140"/>
    <p:sldId id="298" r:id="rId141"/>
    <p:sldId id="299" r:id="rId142"/>
    <p:sldId id="300" r:id="rId143"/>
    <p:sldId id="301" r:id="rId144"/>
    <p:sldId id="317" r:id="rId145"/>
    <p:sldId id="332" r:id="rId146"/>
    <p:sldId id="304" r:id="rId147"/>
    <p:sldId id="329" r:id="rId148"/>
    <p:sldId id="318" r:id="rId149"/>
    <p:sldId id="320" r:id="rId150"/>
    <p:sldId id="319" r:id="rId1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85" autoAdjust="0"/>
  </p:normalViewPr>
  <p:slideViewPr>
    <p:cSldViewPr>
      <p:cViewPr>
        <p:scale>
          <a:sx n="80" d="100"/>
          <a:sy n="80" d="100"/>
        </p:scale>
        <p:origin x="-152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90AC1-6677-4A7B-8A3D-5F45C0B1358B}" type="datetimeFigureOut">
              <a:rPr lang="ko-KR" altLang="en-US" smtClean="0"/>
              <a:pPr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taesamja/summer_le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68760"/>
            <a:ext cx="8004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err="1" smtClean="0"/>
              <a:t>아두이노</a:t>
            </a:r>
            <a:r>
              <a:rPr lang="ko-KR" altLang="en-US" sz="9600" dirty="0" smtClean="0"/>
              <a:t> 초급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365104"/>
            <a:ext cx="6912768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연수강사</a:t>
            </a:r>
            <a:endParaRPr lang="en-US" altLang="ko-KR" sz="3600" dirty="0" smtClean="0"/>
          </a:p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김기태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이채영</a:t>
            </a:r>
            <a:r>
              <a:rPr lang="en-US" altLang="ko-KR" sz="3600" dirty="0" smtClean="0"/>
              <a:t>, </a:t>
            </a:r>
            <a:r>
              <a:rPr lang="ko-KR" altLang="en-US" sz="3600" dirty="0" err="1" smtClean="0"/>
              <a:t>손제득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이수진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4480065" cy="153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15221"/>
            <a:ext cx="5832648" cy="369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_x63972672" descr="EMB00001ef438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60648"/>
            <a:ext cx="3465686" cy="27465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016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</a:t>
            </a:r>
            <a:r>
              <a:rPr lang="ko-KR" altLang="en-US" dirty="0" err="1" smtClean="0"/>
              <a:t>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2360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05-5.ino(</a:t>
            </a:r>
            <a:r>
              <a:rPr lang="ko-KR" altLang="en-US" dirty="0" err="1" smtClean="0"/>
              <a:t>다른회로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717032"/>
            <a:ext cx="5904008" cy="293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5220072" y="476672"/>
            <a:ext cx="3466800" cy="2746800"/>
            <a:chOff x="2195736" y="1052736"/>
            <a:chExt cx="3600400" cy="3346352"/>
          </a:xfrm>
        </p:grpSpPr>
        <p:sp>
          <p:nvSpPr>
            <p:cNvPr id="9" name="직사각형 5"/>
            <p:cNvSpPr/>
            <p:nvPr/>
          </p:nvSpPr>
          <p:spPr>
            <a:xfrm>
              <a:off x="2339752" y="214164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2195736" y="178160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15816" y="1052736"/>
              <a:ext cx="118494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[TR]</a:t>
              </a:r>
            </a:p>
            <a:p>
              <a:pPr algn="ctr"/>
              <a:r>
                <a:rPr lang="ko-KR" altLang="en-US" sz="1300" dirty="0" smtClean="0"/>
                <a:t>모터드라이버</a:t>
              </a:r>
              <a:endParaRPr lang="ko-KR" altLang="en-US" sz="1300" dirty="0"/>
            </a:p>
          </p:txBody>
        </p:sp>
        <p:pic>
          <p:nvPicPr>
            <p:cNvPr id="12" name="그림 11" descr="2015-12-07 12;45;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000" y="3941848"/>
              <a:ext cx="449619" cy="457240"/>
            </a:xfrm>
            <a:prstGeom prst="rect">
              <a:avLst/>
            </a:prstGeom>
          </p:spPr>
        </p:pic>
        <p:grpSp>
          <p:nvGrpSpPr>
            <p:cNvPr id="13" name="그룹 36"/>
            <p:cNvGrpSpPr/>
            <p:nvPr/>
          </p:nvGrpSpPr>
          <p:grpSpPr>
            <a:xfrm>
              <a:off x="4211960" y="1340768"/>
              <a:ext cx="437727" cy="864096"/>
              <a:chOff x="5051341" y="1637592"/>
              <a:chExt cx="437727" cy="864096"/>
            </a:xfrm>
          </p:grpSpPr>
          <p:sp>
            <p:nvSpPr>
              <p:cNvPr id="45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grpSp>
          <p:nvGrpSpPr>
            <p:cNvPr id="14" name="그룹 56"/>
            <p:cNvGrpSpPr/>
            <p:nvPr/>
          </p:nvGrpSpPr>
          <p:grpSpPr>
            <a:xfrm>
              <a:off x="4355976" y="1628800"/>
              <a:ext cx="1440160" cy="1017404"/>
              <a:chOff x="3156764" y="1197924"/>
              <a:chExt cx="1440160" cy="1017404"/>
            </a:xfrm>
          </p:grpSpPr>
          <p:grpSp>
            <p:nvGrpSpPr>
              <p:cNvPr id="37" name="그룹 55"/>
              <p:cNvGrpSpPr/>
              <p:nvPr/>
            </p:nvGrpSpPr>
            <p:grpSpPr>
              <a:xfrm>
                <a:off x="3156764" y="1495248"/>
                <a:ext cx="1224136" cy="720080"/>
                <a:chOff x="3156764" y="1495248"/>
                <a:chExt cx="1224136" cy="72008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3228772" y="1766265"/>
                  <a:ext cx="67612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3156764" y="2002729"/>
                  <a:ext cx="748128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그룹 86"/>
                <p:cNvGrpSpPr/>
                <p:nvPr/>
              </p:nvGrpSpPr>
              <p:grpSpPr>
                <a:xfrm>
                  <a:off x="3660820" y="1495248"/>
                  <a:ext cx="720080" cy="720080"/>
                  <a:chOff x="4716016" y="1772816"/>
                  <a:chExt cx="720080" cy="720080"/>
                </a:xfrm>
              </p:grpSpPr>
              <p:sp>
                <p:nvSpPr>
                  <p:cNvPr id="43" name="타원 28"/>
                  <p:cNvSpPr/>
                  <p:nvPr/>
                </p:nvSpPr>
                <p:spPr>
                  <a:xfrm>
                    <a:off x="4716016" y="1772816"/>
                    <a:ext cx="720080" cy="7200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덧셈 기호 43"/>
                  <p:cNvSpPr/>
                  <p:nvPr/>
                </p:nvSpPr>
                <p:spPr>
                  <a:xfrm>
                    <a:off x="4932040" y="1988840"/>
                    <a:ext cx="288032" cy="288032"/>
                  </a:xfrm>
                  <a:prstGeom prst="mathPl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TextBox 41"/>
                <p:cNvSpPr txBox="1"/>
                <p:nvPr/>
              </p:nvSpPr>
              <p:spPr>
                <a:xfrm>
                  <a:off x="3509562" y="1495248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+</a:t>
                  </a:r>
                  <a:endParaRPr lang="ko-KR" altLang="en-US" sz="1200" b="1" dirty="0"/>
                </a:p>
              </p:txBody>
            </p:sp>
          </p:grpSp>
          <p:sp>
            <p:nvSpPr>
              <p:cNvPr id="38" name="TextBox 6"/>
              <p:cNvSpPr txBox="1"/>
              <p:nvPr/>
            </p:nvSpPr>
            <p:spPr>
              <a:xfrm>
                <a:off x="3498546" y="119792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[DC</a:t>
                </a:r>
                <a:r>
                  <a:rPr lang="ko-KR" altLang="en-US" dirty="0" smtClean="0"/>
                  <a:t>모터</a:t>
                </a:r>
                <a:r>
                  <a:rPr lang="en-US" altLang="ko-KR" dirty="0" smtClean="0"/>
                  <a:t>]</a:t>
                </a:r>
                <a:endParaRPr lang="ko-KR" altLang="en-US" dirty="0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flipH="1">
              <a:off x="4379738" y="3653816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35"/>
            <p:cNvGrpSpPr/>
            <p:nvPr/>
          </p:nvGrpSpPr>
          <p:grpSpPr>
            <a:xfrm>
              <a:off x="2865904" y="2420888"/>
              <a:ext cx="1737464" cy="1460134"/>
              <a:chOff x="2862585" y="1977658"/>
              <a:chExt cx="1737464" cy="1460134"/>
            </a:xfrm>
          </p:grpSpPr>
          <p:sp>
            <p:nvSpPr>
              <p:cNvPr id="24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342196" y="2933736"/>
                <a:ext cx="89781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4"/>
              <p:cNvGrpSpPr/>
              <p:nvPr/>
            </p:nvGrpSpPr>
            <p:grpSpPr>
              <a:xfrm>
                <a:off x="3735952" y="2584729"/>
                <a:ext cx="864097" cy="853063"/>
                <a:chOff x="3735952" y="2584729"/>
                <a:chExt cx="864097" cy="853063"/>
              </a:xfrm>
            </p:grpSpPr>
            <p:grpSp>
              <p:nvGrpSpPr>
                <p:cNvPr id="28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31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32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3735952" y="3077752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7" name="그룹 44"/>
            <p:cNvGrpSpPr/>
            <p:nvPr/>
          </p:nvGrpSpPr>
          <p:grpSpPr>
            <a:xfrm rot="5400000">
              <a:off x="3633975" y="2086979"/>
              <a:ext cx="763607" cy="449630"/>
              <a:chOff x="5493211" y="3717034"/>
              <a:chExt cx="763607" cy="449630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3211" y="3717034"/>
                <a:ext cx="551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61544" y="3784666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923928" y="198884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893448" y="26682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075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</a:t>
            </a:r>
            <a:r>
              <a:rPr lang="ko-KR" altLang="en-US" dirty="0" err="1" smtClean="0"/>
              <a:t>리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558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06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474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340768"/>
            <a:ext cx="60099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HIGH) {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풀다운저항사용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980728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6632"/>
            <a:ext cx="4267200" cy="320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풀업저항사용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55034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INPUT_PULLUP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내부풀업사용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550343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 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-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(duration);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077072"/>
            <a:ext cx="3419873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07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02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10k, 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map,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switch…case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CDS-1, 10k-1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276872"/>
            <a:ext cx="4673809" cy="160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55034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80728"/>
            <a:ext cx="58833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percent;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percent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-percent);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76256" y="3933056"/>
            <a:ext cx="1906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PWM</a:t>
            </a:r>
            <a:r>
              <a:rPr lang="ko-KR" altLang="en-US" dirty="0" err="1" smtClean="0"/>
              <a:t>신호만들기</a:t>
            </a:r>
            <a:endParaRPr lang="en-US" altLang="ko-KR" dirty="0" smtClean="0"/>
          </a:p>
          <a:p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r>
              <a:rPr lang="ko-KR" altLang="en-US" dirty="0" smtClean="0"/>
              <a:t>변화시키기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07-3.ino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20" y="579452"/>
            <a:ext cx="445827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LED_ON = LOW;</a:t>
            </a: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LED_OFF = HIGH;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933056"/>
            <a:ext cx="67437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90639" y="1124744"/>
            <a:ext cx="525336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(pin[led],LED_ON);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(pin[led],LED_OFF);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07-4.ino</a:t>
            </a: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669285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sensorMax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4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CDS = A0;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(CDS);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int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range =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(sensor_val, sensorMin, sensorMax,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switch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(range)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"dark"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"dim"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"medium"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"bright"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입력 안정화를 위한 지연시간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4624"/>
            <a:ext cx="3988949" cy="297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995936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08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2560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tone, delay, sin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#define,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444865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brightness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&gt;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-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&lt;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brightness = brightness + increment;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(5);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003950"/>
            <a:ext cx="55851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del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25%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128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50%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100%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6632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366318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tone()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PI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3.141592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float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;i&lt;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;i++)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sin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*PI/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piezoPin,toneVal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08-2-3.ino</a:t>
            </a: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48680"/>
            <a:ext cx="8632491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pitches.h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melody[] =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NOTE_A4, NOTE_A4, NOTE_G4, NOTE_G4, NOTE_E4,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NOTE_E4, NOTE_E4, NOTE_D4,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[] =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)/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/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melody[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*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1.30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noTone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3789040"/>
            <a:ext cx="346617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20888"/>
            <a:ext cx="4865196" cy="158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09-10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297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16632"/>
            <a:ext cx="5000087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}; </a:t>
            </a:r>
            <a:r>
              <a:rPr lang="pt-BR" altLang="ko-KR" sz="8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  <a:endParaRPr lang="pt-BR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8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1 ⇒ HIGH:A(0),D(3),E(4),F(5),G(6)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2 ⇒ HIGH:C(2),F(5)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3 ⇒ HIGH:E(4),F(5)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4 ⇒ HIGH:A(0),D(3),E(4)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5 ⇒ HIGH:B(1),E(4)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6 ⇒ HIGH:A(0),B(1)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7 ⇒ HIGH:D(3),E(4),G(6)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8 ⇒ HIGH: ․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9 ⇒ HIGH:D(3),E(4)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276872"/>
            <a:ext cx="914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61456"/>
            <a:ext cx="831488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60649"/>
            <a:ext cx="21385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92696"/>
            <a:ext cx="29674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//00000000 ~ 11111111 repeat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40968"/>
            <a:ext cx="835292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7904" y="908720"/>
            <a:ext cx="49552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num =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 &lt;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256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num++)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~num);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88640"/>
            <a:ext cx="66415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를 이용한 </a:t>
            </a:r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FND : 0 ~ 9 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반복</a:t>
            </a:r>
            <a:endParaRPr lang="ko-KR" altLang="en-US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byte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[] = {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0b1011011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0b1001111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                 0b1101101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300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20688"/>
            <a:ext cx="406072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와 시리얼 입력을 통한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FND 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출력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0-&gt;63, 1-&gt;6, 2-&gt;91, 3-&gt;79, 4-&gt;102,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5-&gt;109, 6-&gt;124, 7-&gt;7, 8-&gt;127, 9-&gt;103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88797" y="1268760"/>
            <a:ext cx="49552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BIN);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11-12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5212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Serial.parseInt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36038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SW = HIGH;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SW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(SW == LOW)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404664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2822798" cy="31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764704"/>
            <a:ext cx="53527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8904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SW-OFF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54868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SW-ON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908720"/>
            <a:ext cx="20669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414908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43636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(A0);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val =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(val,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273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535274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25" y="0"/>
            <a:ext cx="20478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76872"/>
            <a:ext cx="2057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5650" y="4552950"/>
            <a:ext cx="2038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40152" y="332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26369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127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0152" y="48691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255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908720"/>
            <a:ext cx="3852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data1;</a:t>
            </a:r>
          </a:p>
          <a:p>
            <a:pPr fontAlgn="t"/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columns, rows;</a:t>
            </a:r>
          </a:p>
          <a:p>
            <a:pPr fontAlgn="t"/>
            <a:endParaRPr lang="en-US" altLang="ko-KR" sz="1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840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P3D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183691"/>
                </a:solidFill>
                <a:latin typeface="Consolas"/>
              </a:rPr>
              <a:t>"food.jpg"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columns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rows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height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1553" y="908720"/>
            <a:ext cx="5192447" cy="396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data1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nn-NO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;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columns; i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rows;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loc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color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z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(data1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(width))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brightness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           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20.0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pushMatrix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        translate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(x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y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z);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fill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(c,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204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rectMode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CENTER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popMatrix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756592" y="836712"/>
            <a:ext cx="2905522" cy="2869207"/>
            <a:chOff x="0" y="1124744"/>
            <a:chExt cx="2905522" cy="2869207"/>
          </a:xfrm>
        </p:grpSpPr>
        <p:sp>
          <p:nvSpPr>
            <p:cNvPr id="7" name="TextBox 6"/>
            <p:cNvSpPr txBox="1"/>
            <p:nvPr/>
          </p:nvSpPr>
          <p:spPr>
            <a:xfrm>
              <a:off x="899592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801169"/>
              <a:ext cx="2905522" cy="219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952328" y="1988840"/>
            <a:ext cx="2919810" cy="2874148"/>
            <a:chOff x="3131840" y="1124744"/>
            <a:chExt cx="2919810" cy="2874148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1796228"/>
              <a:ext cx="2919810" cy="2202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06794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60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56584" y="3429000"/>
            <a:ext cx="2915816" cy="2846884"/>
            <a:chOff x="6228184" y="1124744"/>
            <a:chExt cx="2915816" cy="2846884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8184" y="1772816"/>
              <a:ext cx="2915816" cy="2198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30830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180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836712"/>
            <a:ext cx="39837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()&gt;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4516" y="764705"/>
            <a:ext cx="409930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57567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789040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err="1" smtClean="0"/>
              <a:t>번핀에</a:t>
            </a:r>
            <a:r>
              <a:rPr lang="ko-KR" altLang="en-US" dirty="0" smtClean="0"/>
              <a:t> 연결된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깜빡임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496" y="610136"/>
            <a:ext cx="938590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frameRate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true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boolean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2057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27784" y="90872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마우스가 사각형 안에 </a:t>
            </a:r>
            <a:endParaRPr lang="en-US" altLang="ko-KR" sz="1600" dirty="0" smtClean="0"/>
          </a:p>
          <a:p>
            <a:r>
              <a:rPr lang="ko-KR" altLang="en-US" sz="1600" dirty="0" smtClean="0"/>
              <a:t>위치하지 않으면</a:t>
            </a:r>
            <a:endParaRPr lang="en-US" altLang="ko-KR" sz="1600" dirty="0" smtClean="0"/>
          </a:p>
          <a:p>
            <a:r>
              <a:rPr lang="ko-KR" altLang="en-US" sz="1600" dirty="0" err="1" smtClean="0"/>
              <a:t>프로세싱의</a:t>
            </a:r>
            <a:r>
              <a:rPr lang="ko-KR" altLang="en-US" sz="1600" dirty="0" smtClean="0"/>
              <a:t> 사각형 색</a:t>
            </a:r>
            <a:endParaRPr lang="en-US" altLang="ko-KR" sz="1600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검정색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상태</a:t>
            </a:r>
            <a:endParaRPr lang="en-US" altLang="ko-KR" sz="1600" dirty="0" smtClean="0"/>
          </a:p>
          <a:p>
            <a:r>
              <a:rPr lang="en-US" altLang="ko-KR" sz="1600" dirty="0" smtClean="0"/>
              <a:t>: OFF</a:t>
            </a:r>
            <a:endParaRPr lang="ko-KR" altLang="en-US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429000"/>
            <a:ext cx="20383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28184" y="342900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마우스가 사각형 안에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위치하면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프로세싱의</a:t>
            </a:r>
            <a:r>
              <a:rPr lang="ko-KR" altLang="en-US" sz="1600" dirty="0" smtClean="0">
                <a:solidFill>
                  <a:srgbClr val="FF0000"/>
                </a:solidFill>
              </a:rPr>
              <a:t> 사각형 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아두이노의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LED </a:t>
            </a:r>
            <a:r>
              <a:rPr lang="ko-KR" altLang="en-US" sz="1600" dirty="0" smtClean="0">
                <a:solidFill>
                  <a:srgbClr val="FF0000"/>
                </a:solidFill>
              </a:rPr>
              <a:t>상태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1104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light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light);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764704"/>
            <a:ext cx="4182997" cy="37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393" y="2204864"/>
            <a:ext cx="2750582" cy="153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684584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65165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textSize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text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width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height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56992"/>
            <a:ext cx="2533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49269" y="5733256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축으로 이동함에</a:t>
            </a:r>
            <a:endParaRPr lang="en-US" altLang="ko-KR" dirty="0" smtClean="0"/>
          </a:p>
          <a:p>
            <a:r>
              <a:rPr lang="ko-KR" altLang="en-US" dirty="0" smtClean="0"/>
              <a:t>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밝기가 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1539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controlP5.*;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port;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cp5;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addSlider(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setPosition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setRange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,width,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548680"/>
            <a:ext cx="50405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16216" y="263691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슬라이드 바를 이동함</a:t>
            </a:r>
            <a:endParaRPr lang="en-US" altLang="ko-KR" dirty="0" smtClean="0"/>
          </a:p>
          <a:p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의 밝기가 변함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29806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ControlP5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라이브러리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사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용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92696"/>
            <a:ext cx="39998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red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green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blue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R,red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G,green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B,blue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2656"/>
            <a:ext cx="435180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714169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800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"color.png"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(img,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,width,height);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color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sample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get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mouseX,mouseY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"\n"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976664" cy="471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87504" y="1196752"/>
            <a:ext cx="2656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색깔에 따른</a:t>
            </a:r>
            <a:endParaRPr lang="en-US" altLang="ko-KR" dirty="0" smtClean="0"/>
          </a:p>
          <a:p>
            <a:r>
              <a:rPr lang="ko-KR" altLang="en-US" dirty="0" smtClean="0"/>
              <a:t>사각형을 지시하게 되면</a:t>
            </a:r>
            <a:endParaRPr lang="en-US" altLang="ko-KR" dirty="0" smtClean="0"/>
          </a:p>
          <a:p>
            <a:r>
              <a:rPr lang="ko-KR" altLang="en-US" dirty="0" smtClean="0"/>
              <a:t>그 색에 맞도록 </a:t>
            </a:r>
            <a:endParaRPr lang="en-US" altLang="ko-KR" dirty="0" smtClean="0"/>
          </a:p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색상을 만들어</a:t>
            </a:r>
            <a:endParaRPr lang="en-US" altLang="ko-KR" dirty="0" smtClean="0"/>
          </a:p>
          <a:p>
            <a:r>
              <a:rPr lang="ko-KR" altLang="en-US" dirty="0" smtClean="0"/>
              <a:t>내도록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12591" y="26064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관리품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4599" y="69269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니퍼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롱로우즈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별도자료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#1]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067944" y="18864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4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4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400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067944" y="3872567"/>
            <a:ext cx="525658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HC-06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모듈 환경설정하기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①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창의 맨 밑에 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“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line ending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없음”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으로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②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 입력에 다음 순서대로 입력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  		⇒ OK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 준비가 됨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AT+NAME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Oksetname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이름을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AT+PIN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OKsetPin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비밀번호를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”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AT+BAUD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OK9600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통신속도를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9600bps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6" y="1052736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6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628800"/>
            <a:ext cx="1979464" cy="398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87824" y="548680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Designer</a:t>
            </a:r>
            <a:endParaRPr lang="ko-KR" altLang="en-US" dirty="0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520" y="620688"/>
            <a:ext cx="2674938" cy="1981498"/>
            <a:chOff x="4283968" y="1412776"/>
            <a:chExt cx="2674938" cy="1765474"/>
          </a:xfrm>
        </p:grpSpPr>
        <p:sp>
          <p:nvSpPr>
            <p:cNvPr id="10" name="TextBox 9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75777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75779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  <p:pic>
        <p:nvPicPr>
          <p:cNvPr id="75781" name="_x287651824" descr="EMB00000cd006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708920"/>
            <a:ext cx="8640960" cy="414908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59832" y="256490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Blocks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59832" y="9087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ListPicker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[Text]-“B/T List 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ea typeface="굴림체"/>
                <a:cs typeface="Consolas" pitchFamily="49" charset="0"/>
              </a:rPr>
              <a:t>연결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”</a:t>
            </a:r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endParaRPr lang="ko-KR" altLang="en-US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[Text]-"LED ON", "LED OFF", "B/T close“</a:t>
            </a:r>
          </a:p>
          <a:p>
            <a:pPr algn="just" fontAlgn="base"/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[Connectivity]-[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BluetoothClient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altLang="ko-KR" sz="1200" kern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32856"/>
            <a:ext cx="2057003" cy="296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2530004" cy="318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8234" y="1628800"/>
            <a:ext cx="5338793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50509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8640"/>
            <a:ext cx="6912768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목 차</a:t>
            </a:r>
            <a:endParaRPr lang="ko-KR" altLang="en-US" sz="36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259632" y="1124744"/>
          <a:ext cx="609600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288"/>
                <a:gridCol w="5027712"/>
              </a:tblGrid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lang="ko-KR" altLang="en-US" b="1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교육 내용</a:t>
                      </a:r>
                      <a:endParaRPr lang="ko-KR" altLang="en-US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(01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소개 및 스케치 프로그램 사용법</a:t>
                      </a: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(02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스케치 문법 및 기본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(03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기본 전자부품의 이해 및 사용법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(04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시리얼 통신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(05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디지털 출력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(06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디지털 입력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(07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아날로그 입력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(08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아날로그 출력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(09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FND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74HC595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이용한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(10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FND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74HC595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이용한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(11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아두이노와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통신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(12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아두이노와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통신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(13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(15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00808"/>
            <a:ext cx="3997796" cy="394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01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6976832" descr="EMB000003a03a5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352928" cy="4824536"/>
          </a:xfrm>
          <a:prstGeom prst="rect">
            <a:avLst/>
          </a:prstGeom>
          <a:noFill/>
        </p:spPr>
      </p:pic>
      <p:sp>
        <p:nvSpPr>
          <p:cNvPr id="4" name="직사각형 3">
            <a:hlinkClick r:id="rId2"/>
          </p:cNvPr>
          <p:cNvSpPr/>
          <p:nvPr/>
        </p:nvSpPr>
        <p:spPr>
          <a:xfrm>
            <a:off x="323528" y="12687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https://www.arduino.cc/en/Main/Software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7667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프로그램 다운로드 및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6257" name="_x216931232" descr="EMB000003a03a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704856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5233" name="_x216896104" descr="EMB000003a03a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577739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09" name="_x217065624" descr="EMB000003a03a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5400600" cy="4968552"/>
          </a:xfrm>
          <a:prstGeom prst="rect">
            <a:avLst/>
          </a:prstGeom>
          <a:noFill/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11" name="_x217258256" descr="EMB000003a03a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980728"/>
            <a:ext cx="3096344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217284760" descr="EMB000003a03a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52736"/>
            <a:ext cx="6480720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02-1-2.ino –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예제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836712"/>
            <a:ext cx="33505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055" y="332656"/>
            <a:ext cx="53054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537321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번에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깜빡임</a:t>
            </a:r>
            <a:r>
              <a:rPr lang="en-US" altLang="ko-KR" dirty="0" smtClean="0"/>
              <a:t>(ON/OFF)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268760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81369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#include &lt;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  // </a:t>
            </a:r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라이브러리 헤더파일 적는 곳</a:t>
            </a:r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전역변수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;</a:t>
            </a:r>
          </a:p>
          <a:p>
            <a:pPr fontAlgn="t"/>
            <a:endParaRPr lang="en-US" altLang="ko-KR" sz="2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3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sz="2000" dirty="0" smtClean="0">
                <a:solidFill>
                  <a:srgbClr val="333333"/>
                </a:solidFill>
                <a:latin typeface="Consolas"/>
              </a:rPr>
              <a:t>사용자정의 함수</a:t>
            </a:r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94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01. </a:t>
                      </a:r>
                      <a:r>
                        <a:rPr lang="en-US" altLang="ko-KR" sz="2000" dirty="0" err="1" smtClean="0"/>
                        <a:t>PinMode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아두이노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각 포트를 입력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/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 모드로 지정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(pin, mode)</a:t>
                      </a:r>
                      <a:endParaRPr lang="ko-KR" altLang="en-US" sz="1800" dirty="0"/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설정하고자 하는 핀의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mode 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OUTPUT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 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INPUT_PULLUP  (</a:t>
                      </a: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내부풀업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057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02. </a:t>
                      </a:r>
                      <a:r>
                        <a:rPr lang="en-US" altLang="ko-KR" sz="2000" dirty="0" err="1" smtClean="0"/>
                        <a:t>digitalWrite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출력모드로 설정된 디지털 핀에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HIGH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1, 5V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LOW,  0, GND(0V)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2122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출력모드로 설정된 디지털 핀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Value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: HIGH (1)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 (0)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1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03. delay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지정된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숫자값에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해당하는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동안 프로그램을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잠시멈춤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delay(ms)</a:t>
                      </a:r>
                      <a:endParaRPr lang="ko-KR" altLang="en-US" sz="1800" dirty="0"/>
                    </a:p>
                  </a:txBody>
                  <a:tcPr/>
                </a:tc>
              </a:tr>
              <a:tr h="19912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ms :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값의 범위를 가지는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단위의 숫자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0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04. </a:t>
                      </a:r>
                      <a:r>
                        <a:rPr lang="en-US" altLang="ko-KR" sz="2000" dirty="0" err="1" smtClean="0"/>
                        <a:t>digitalRead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입력모드로 설정된 디지털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핀의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LOW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상태값을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읽어내는 함수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16784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값을 알고자 하는 디지털 핀의 번호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HIGH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7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05. </a:t>
                      </a:r>
                      <a:r>
                        <a:rPr lang="en-US" altLang="ko-KR" sz="2000" dirty="0" err="1" smtClean="0"/>
                        <a:t>millis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스케치 프로그램 코드가 실행하기 시작한 이후로 밀리 초 단위의 경과된 시간 값을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대략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일정도 지나면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값으로 되돌아 간다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()</a:t>
                      </a:r>
                      <a:endParaRPr lang="ko-KR" altLang="en-US" sz="1800" dirty="0"/>
                    </a:p>
                  </a:txBody>
                  <a:tcPr/>
                </a:tc>
              </a:tr>
              <a:tr h="1339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값으로 반환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55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06. </a:t>
                      </a:r>
                      <a:r>
                        <a:rPr lang="en-US" altLang="ko-KR" sz="2000" dirty="0" err="1" smtClean="0"/>
                        <a:t>analogRead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A0~A5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핀에 들어오는 아날로그 데이터 값을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읽어아두이노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내부에서 처리할 수 있는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0~1023”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단계의 디지털 값으로 변환하는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ADC(analog to digital converter)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처리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디지털 값의 작은 한 단위의 값은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5V/1024”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를 계산한 값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4.9mV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입력핀을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통해서 아날로그 데이터 값을 읽는 시간은 대략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100ms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즉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초에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10,000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번정도의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읽어내는 속도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함수에서 입력모드로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(pin)</a:t>
                      </a:r>
                      <a:endParaRPr lang="ko-KR" altLang="en-US" sz="1800" dirty="0"/>
                    </a:p>
                  </a:txBody>
                  <a:tcPr/>
                </a:tc>
              </a:tr>
              <a:tr h="9293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데이터 값을 읽어 들일 수 있는 아날로그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 핀의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(A0~A5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0~5)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 ~ 1023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3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07. map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범위를 재지정하는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참고로 정수로 이루어진 숫자 값의 범위를 실수로 이루어진 숫자 값의 범위로는 변환되지 않음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map(value,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</a:txBody>
                  <a:tcPr/>
                </a:tc>
              </a:tr>
              <a:tr h="2203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범위를 지정하고자 하는 현재 범위의 숫자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높은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높은 값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 처리된 재지정된 범위의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44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08. </a:t>
                      </a:r>
                      <a:r>
                        <a:rPr lang="en-US" altLang="ko-KR" sz="2000" dirty="0" err="1" smtClean="0"/>
                        <a:t>analogWrite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3, 5, 6, 9, 10, 11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아날로그 값을 출력하는 함수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LED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의 빛 밝기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모터의 속도 등을 변화시키는데 사용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직사각형 파형의 폭을 변화시켜서 출력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전압값을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조정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이용할 때는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5, 6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주파수가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980Hz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고정이고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3,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490Hz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고정되어 있다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출력모드로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85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: PWM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출력 핀의 번호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(3, 5, 6, 9, 10, 11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: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해당하는 값 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“0(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Off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 ~ 255(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)”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사이의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23528" y="764705"/>
          <a:ext cx="7848872" cy="59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44751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09. tone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081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출력핀에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펄스폭이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50%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고정된 사각형 파형의 주파수 변화를 이용하여 소리를 발생시키는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내도록 하는 함수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스케치 코드에서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인자를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지속시간을 설정하지 않으면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함수가 호출될 때까지 계속해서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변화 범위는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31Hz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에서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65535Hz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 설정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아두이노에서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한번에 하나의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신호만이 발생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만약 다른 핀에서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출력되고 있는데 또 다른 핀을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발생시키면 나중의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아무런 출력을 내지 못함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여러 핀을 통해 여러 가지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발생시키고자 한다면 한 핀의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출력이 끝나면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이용하여 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출력을 종료하고 다른 핀에 연결된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출력하는 방법을 쓸 수 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출력을 위해서는 지정된 핀에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피에조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부저나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스피커를 연결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59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frequency, duration)</a:t>
                      </a:r>
                    </a:p>
                  </a:txBody>
                  <a:tcPr/>
                </a:tc>
              </a:tr>
              <a:tr h="1081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    :tone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소리 신호를 출력 하는 핀 번호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Frequency :unsigned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지정할 주파수 값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 :unsigned long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밀리초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단위의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</a:t>
                      </a:r>
                      <a:endParaRPr lang="en-US" altLang="ko-KR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지속시간</a:t>
                      </a:r>
                      <a:endParaRPr lang="en-US" altLang="ko-KR" sz="16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447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548680"/>
            <a:ext cx="2267744" cy="174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429000"/>
            <a:ext cx="2016224" cy="74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365104"/>
            <a:ext cx="143108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620688"/>
            <a:ext cx="43764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476672"/>
            <a:ext cx="7905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5445224"/>
            <a:ext cx="1123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152" y="2996952"/>
            <a:ext cx="11811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1844824"/>
            <a:ext cx="1362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8144" y="1196752"/>
            <a:ext cx="1390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716016" y="234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312" y="4869160"/>
            <a:ext cx="1160070" cy="55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2320" y="4149080"/>
            <a:ext cx="104171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3140968"/>
            <a:ext cx="792088" cy="99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52320" y="2132856"/>
            <a:ext cx="659635" cy="9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336" y="5517232"/>
            <a:ext cx="541412" cy="53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75856" y="2276872"/>
            <a:ext cx="1584176" cy="10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8144" y="2492896"/>
            <a:ext cx="13430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33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10. sin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라디안 각도에 해당하는 사인 값을 계산하며 그 결과 값의 범위는 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-1~1”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까지의 실수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sin(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1815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float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라디안 각도 값 </a:t>
                      </a:r>
                      <a:endParaRPr lang="en-US" altLang="ko-KR" sz="20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double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사인 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2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11. </a:t>
                      </a:r>
                      <a:r>
                        <a:rPr lang="en-US" altLang="ko-KR" sz="2000" dirty="0" err="1" smtClean="0"/>
                        <a:t>shiftOut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한 번에 하나의 바이트 단위의 데이터 값을 이동하여 바이트 값으로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value)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시리얼 비트 값을 내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이 정확한 값을 설정할 수 있도록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클럭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신호를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비트 열의 정렬 순서를 정하는 것으로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MSBFIRST(Most Significant Bit)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와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LSB(Least Significant Bit)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byte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병렬 출력될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데이터 값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5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80728"/>
            <a:ext cx="3456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[ </a:t>
            </a:r>
            <a:r>
              <a:rPr lang="ko-KR" altLang="en-US" sz="4000" dirty="0" smtClean="0"/>
              <a:t>참 고 내 용 </a:t>
            </a:r>
            <a:r>
              <a:rPr lang="en-US" altLang="ko-KR" sz="4000" dirty="0" smtClean="0"/>
              <a:t>]</a:t>
            </a:r>
            <a:endParaRPr lang="ko-KR" altLang="en-US" sz="4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9513" y="1916832"/>
          <a:ext cx="8784975" cy="31683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32247"/>
                <a:gridCol w="3276364"/>
                <a:gridCol w="3276364"/>
              </a:tblGrid>
              <a:tr h="105611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write/</a:t>
                      </a:r>
                    </a:p>
                    <a:p>
                      <a:pPr algn="ctr" latinLnBrk="1"/>
                      <a:r>
                        <a:rPr lang="en-US" altLang="ko-KR" sz="3600" dirty="0" smtClean="0"/>
                        <a:t>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 err="1" smtClean="0"/>
                        <a:t>digitalWrite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 err="1" smtClean="0"/>
                        <a:t>digitalRead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 smtClean="0"/>
                        <a:t>analogWrite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 smtClean="0"/>
                        <a:t>analogRead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 smtClean="0"/>
                        <a:t>Serial.write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 smtClean="0"/>
                        <a:t>Serial.read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3717032"/>
            <a:ext cx="33123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조건식에</a:t>
            </a:r>
            <a:r>
              <a:rPr lang="ko-KR" altLang="en-US" dirty="0" smtClean="0">
                <a:solidFill>
                  <a:srgbClr val="FF0000"/>
                </a:solidFill>
                <a:latin typeface="Consolas"/>
              </a:rPr>
              <a:t> 들어갈 비교 연산자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==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!=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같지 않다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예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변수 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== </a:t>
            </a:r>
            <a:r>
              <a:rPr lang="ko-KR" altLang="en-US" dirty="0" err="1" smtClean="0">
                <a:solidFill>
                  <a:srgbClr val="0070C0"/>
                </a:solidFill>
                <a:latin typeface="Consolas"/>
              </a:rPr>
              <a:t>기준값</a:t>
            </a:r>
            <a:endParaRPr lang="en-US" altLang="ko-KR" dirty="0" smtClean="0">
              <a:solidFill>
                <a:srgbClr val="0070C0"/>
              </a:solidFill>
              <a:latin typeface="Consola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412776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59832" y="1412776"/>
            <a:ext cx="259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1412776"/>
            <a:ext cx="3456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A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B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C;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484784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switch 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변수값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2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default: 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디폴트 동작코드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340768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for(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924944"/>
            <a:ext cx="46297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실 행 순 서 </a:t>
            </a:r>
            <a:r>
              <a:rPr lang="en-US" altLang="ko-KR" dirty="0" smtClean="0"/>
              <a:t>]</a:t>
            </a:r>
          </a:p>
          <a:p>
            <a:pPr marL="342900" indent="-342900"/>
            <a:r>
              <a:rPr lang="ko-KR" altLang="en-US" dirty="0" smtClean="0"/>
              <a:t>① 변수초기화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②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③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/>
              <a:t>④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r>
              <a:rPr lang="ko-KR" altLang="en-US" dirty="0" smtClean="0"/>
              <a:t>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en-US" altLang="ko-KR" dirty="0" smtClean="0"/>
              <a:t>… </a:t>
            </a:r>
            <a:r>
              <a:rPr lang="ko-KR" altLang="en-US" dirty="0" smtClean="0">
                <a:solidFill>
                  <a:srgbClr val="FF0000"/>
                </a:solidFill>
              </a:rPr>
              <a:t>반복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for (int i=0; i &lt;= 255; i++)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analogWrite(PWMpin, i);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delay(10);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 </a:t>
            </a:r>
            <a:endParaRPr lang="nn-NO" altLang="ko-KR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1520" y="1988840"/>
            <a:ext cx="47525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while(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= 0; </a:t>
            </a:r>
          </a:p>
          <a:p>
            <a:pPr fontAlgn="base"/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While(var &lt; 200)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printf(”var = \n”,var);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var++;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03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1.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디지털과 아날로그 신호의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9552" y="1772816"/>
          <a:ext cx="6408712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356"/>
                <a:gridCol w="3204356"/>
              </a:tblGrid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디지털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아날로그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값이 이산적</a:t>
                      </a:r>
                      <a:r>
                        <a:rPr lang="en-US" altLang="ko-KR" sz="2000" dirty="0" smtClean="0"/>
                        <a:t>(discrete)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값이 연속적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(continuous)</a:t>
                      </a:r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/>
                        <a:t>0, 1 (2</a:t>
                      </a:r>
                      <a:r>
                        <a:rPr lang="ko-KR" altLang="en-US" sz="2000" dirty="0" smtClean="0"/>
                        <a:t>개</a:t>
                      </a:r>
                      <a:r>
                        <a:rPr lang="en-US" altLang="ko-KR" sz="2000" dirty="0" smtClean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/>
                        <a:t>0 ~ 1</a:t>
                      </a:r>
                      <a:r>
                        <a:rPr lang="en-US" altLang="ko-KR" sz="1800" baseline="0" dirty="0" smtClean="0"/>
                        <a:t> (</a:t>
                      </a:r>
                      <a:r>
                        <a:rPr lang="ko-KR" altLang="en-US" sz="1800" baseline="0" dirty="0" smtClean="0"/>
                        <a:t>무수히 많은 수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컴퓨터 세계의 신호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실제 생활 속의 신호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2.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기본적인 전기전자회로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594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전류의 흐름을 방해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838290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단위 시간 동안에 흐른 전하의 양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417112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지점 간 전위의 차이로 전기가 흐르게 하는 원인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2995934"/>
            <a:ext cx="756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옴의 법칙 </a:t>
            </a:r>
            <a:r>
              <a:rPr lang="en-US" altLang="ko-KR" dirty="0" smtClean="0">
                <a:solidFill>
                  <a:srgbClr val="FF0000"/>
                </a:solidFill>
              </a:rPr>
              <a:t>( V = I*R )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도체에 전위차가 존재할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도체의 저항의 크기와 전류는 반비례 관계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85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전압분배</a:t>
            </a: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5713" name="_x226157512" descr="EMB0000238c0b2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221088"/>
            <a:ext cx="2736304" cy="1944216"/>
          </a:xfrm>
          <a:prstGeom prst="rect">
            <a:avLst/>
          </a:prstGeom>
          <a:noFill/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40671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70199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브레드보드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89" name="_x226157432" descr="EMB0000238c0b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098508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저항읽기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 descr="R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052736"/>
            <a:ext cx="8856984" cy="566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43608" y="2708920"/>
          <a:ext cx="6912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갈색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빨강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C000"/>
                          </a:solidFill>
                        </a:rPr>
                        <a:t>주황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FF00"/>
                          </a:solidFill>
                        </a:rPr>
                        <a:t>노랑</a:t>
                      </a:r>
                      <a:endParaRPr lang="ko-KR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B050"/>
                          </a:solidFill>
                        </a:rPr>
                        <a:t>초록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파랑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7030A0"/>
                          </a:solidFill>
                        </a:rPr>
                        <a:t>보라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회색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흰색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04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620688"/>
            <a:ext cx="87559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소스코드 주소</a:t>
            </a:r>
            <a:endParaRPr lang="en-US" altLang="ko-KR" sz="4800" dirty="0" smtClean="0"/>
          </a:p>
          <a:p>
            <a:r>
              <a:rPr lang="en-US" altLang="ko-KR" sz="3600" dirty="0" smtClean="0">
                <a:hlinkClick r:id="rId2"/>
              </a:rPr>
              <a:t>https://github.com/taesamja/summer_lec</a:t>
            </a:r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2060848"/>
            <a:ext cx="6982415" cy="4680520"/>
            <a:chOff x="323528" y="2060848"/>
            <a:chExt cx="6982415" cy="46805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060848"/>
              <a:ext cx="6982415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타원 5"/>
            <p:cNvSpPr/>
            <p:nvPr/>
          </p:nvSpPr>
          <p:spPr>
            <a:xfrm>
              <a:off x="395536" y="5949280"/>
              <a:ext cx="7200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59632" y="5805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7700" y="980728"/>
            <a:ext cx="7848600" cy="4311997"/>
            <a:chOff x="647700" y="980728"/>
            <a:chExt cx="7848600" cy="43119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7700" y="980728"/>
              <a:ext cx="7848600" cy="431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타원 4"/>
            <p:cNvSpPr/>
            <p:nvPr/>
          </p:nvSpPr>
          <p:spPr>
            <a:xfrm>
              <a:off x="6444208" y="3429000"/>
              <a:ext cx="648072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16216" y="2996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172400" cy="311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64088" y="2492896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“Ctrl + a”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전체선택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309664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“Ctrl + c”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370038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“Ctrl + v”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458112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업로드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동작됨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764704"/>
            <a:ext cx="4237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3960440" cy="322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04048" y="3429000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컴퓨터 시리얼 모니터 창의 </a:t>
            </a:r>
            <a:r>
              <a:rPr lang="ko-KR" altLang="en-US" dirty="0" err="1" smtClean="0"/>
              <a:t>수신부에</a:t>
            </a:r>
            <a:endParaRPr lang="en-US" altLang="ko-KR" dirty="0" smtClean="0"/>
          </a:p>
          <a:p>
            <a:r>
              <a:rPr lang="en-US" altLang="ko-KR" dirty="0" smtClean="0"/>
              <a:t>“Hello World”</a:t>
            </a:r>
            <a:r>
              <a:rPr lang="ko-KR" altLang="en-US" dirty="0" smtClean="0"/>
              <a:t>를 출력한다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479715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데이터를 </a:t>
            </a:r>
            <a:endParaRPr lang="en-US" altLang="ko-KR" dirty="0" smtClean="0"/>
          </a:p>
          <a:p>
            <a:r>
              <a:rPr lang="ko-KR" altLang="en-US" dirty="0" smtClean="0"/>
              <a:t>문자로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635896" y="450912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876256" y="450912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076056" y="472514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54452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544522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‘1’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11960" y="414908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39552" y="5805264"/>
            <a:ext cx="4902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결국 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숫자형식의 </a:t>
            </a:r>
            <a:r>
              <a:rPr lang="en-US" altLang="ko-KR" u="sng" dirty="0" smtClean="0">
                <a:solidFill>
                  <a:srgbClr val="FF0000"/>
                </a:solidFill>
              </a:rPr>
              <a:t>ASCII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코드값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5805264"/>
            <a:ext cx="3892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그대로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문자값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5544616" cy="359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1752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en-US" altLang="ko-KR" dirty="0" smtClean="0"/>
              <a:t>But, </a:t>
            </a:r>
            <a:r>
              <a:rPr lang="ko-KR" altLang="en-US" dirty="0" smtClean="0"/>
              <a:t>안 써도 똑</a:t>
            </a:r>
            <a:endParaRPr lang="en-US" altLang="ko-KR" dirty="0" smtClean="0"/>
          </a:p>
          <a:p>
            <a:r>
              <a:rPr lang="ko-KR" altLang="en-US" dirty="0" smtClean="0"/>
              <a:t>같은 결과가 </a:t>
            </a:r>
            <a:endParaRPr lang="en-US" altLang="ko-KR" dirty="0" smtClean="0"/>
          </a:p>
          <a:p>
            <a:r>
              <a:rPr lang="ko-KR" altLang="en-US" dirty="0" smtClean="0"/>
              <a:t>나옴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278092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문자를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780928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996952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059832" y="3212976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2113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err="1" smtClean="0"/>
              <a:t>Ascii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</a:t>
            </a:r>
            <a:endParaRPr lang="en-US" altLang="ko-KR" dirty="0" smtClean="0"/>
          </a:p>
          <a:p>
            <a:r>
              <a:rPr lang="ko-KR" altLang="en-US" dirty="0" smtClean="0"/>
              <a:t>표기법으로 바꾸어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852936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491880" y="2996952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852936"/>
            <a:ext cx="53625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4006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780928"/>
            <a:ext cx="5343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7285969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const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uint8_t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] = {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'1'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'2'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'3'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'4'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'5'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49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49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(‘1’)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print()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char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'a'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'a'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(temp,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temp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배열을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5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만큼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"12345"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string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줄바꿈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694224" y="586696"/>
            <a:ext cx="2711396" cy="191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620688"/>
            <a:ext cx="829777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13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parseInt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정수형태의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정수형태가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9632" y="3068960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4715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75856" y="551723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123abc456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3688" y="551723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63688" y="58679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708920"/>
            <a:ext cx="53435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482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parseFloat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실수형태의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정수형태의 숫자 데이터를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실수형태가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123.00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56" y="32129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3688" y="47158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508518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12.3 45.67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51723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12.3abc45.6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51723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86798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12.30 0.00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5314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140968"/>
            <a:ext cx="5334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60102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04-6.ino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55034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(temp, 5);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244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068960"/>
            <a:ext cx="53721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04-7.ino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68964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'k'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temp,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53435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04-8.ino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4903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"Temp Value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53149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852936"/>
            <a:ext cx="53244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04-9.ino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12776"/>
            <a:ext cx="61366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53530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996952"/>
            <a:ext cx="53244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Serial.peek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peek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8478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3861048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setup(){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Serial.begin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(9600);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</a:p>
          <a:p>
            <a:pPr fontAlgn="t"/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loop(){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if(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Serial.available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Serial.println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}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36712"/>
            <a:ext cx="53435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068960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988840"/>
            <a:ext cx="1950889" cy="192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980728"/>
            <a:ext cx="37305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795DA3"/>
                </a:solidFill>
                <a:latin typeface="Consolas"/>
              </a:rPr>
              <a:t>serialEvent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text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"data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(text);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12776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7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924944"/>
            <a:ext cx="53435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05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840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5-5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</a:t>
            </a:r>
            <a:r>
              <a:rPr lang="ko-KR" altLang="en-US" dirty="0" err="1" smtClean="0"/>
              <a:t>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48536" y="3573016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5150222"/>
            <a:ext cx="28312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참고내용</a:t>
            </a:r>
            <a:r>
              <a:rPr lang="en-US" altLang="ko-KR" dirty="0" smtClean="0"/>
              <a:t>]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각 핀의 최대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40mA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전체 최</a:t>
            </a:r>
            <a:r>
              <a:rPr lang="ko-KR" altLang="en-US" sz="1400" dirty="0" smtClean="0"/>
              <a:t>대</a:t>
            </a:r>
            <a:r>
              <a:rPr lang="ko-KR" altLang="en-US" sz="1400" dirty="0" smtClean="0"/>
              <a:t>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200mA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166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51842"/>
            <a:ext cx="5756704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6215"/>
            <a:ext cx="4752528" cy="31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36704" y="31772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85048" y="3537312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0545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88640"/>
            <a:ext cx="41044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08104" y="4149080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15397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88640"/>
            <a:ext cx="41044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104" y="4149080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857250"/>
            <a:ext cx="777686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05-4.ino</a:t>
            </a: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512191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4787841" cy="31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</a:t>
            </a:r>
            <a:r>
              <a:rPr lang="ko-KR" altLang="en-US" dirty="0" err="1" smtClean="0"/>
              <a:t>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48536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7252</Words>
  <Application>Microsoft Office PowerPoint</Application>
  <PresentationFormat>화면 슬라이드 쇼(4:3)</PresentationFormat>
  <Paragraphs>1878</Paragraphs>
  <Slides>150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김기태</dc:creator>
  <cp:lastModifiedBy>김기태</cp:lastModifiedBy>
  <cp:revision>156</cp:revision>
  <dcterms:created xsi:type="dcterms:W3CDTF">2016-07-11T02:05:11Z</dcterms:created>
  <dcterms:modified xsi:type="dcterms:W3CDTF">2016-07-18T07:17:00Z</dcterms:modified>
</cp:coreProperties>
</file>